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8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</p:embeddedFont>
    <p:embeddedFont>
      <p:font typeface="Nunito Sans Bold" panose="020B0604020202020204" charset="0"/>
      <p:regular r:id="rId20"/>
      <p:bold r:id="rId21"/>
    </p:embeddedFont>
    <p:embeddedFont>
      <p:font typeface="Open Sans Bold" panose="020B0604020202020204" charset="0"/>
      <p:regular r:id="rId22"/>
      <p:bold r:id="rId23"/>
    </p:embeddedFont>
    <p:embeddedFont>
      <p:font typeface="Nunito Sans Regular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643D2-EAA9-4E7C-A585-9DD879BC4EE5}" v="12" dt="2023-02-10T12:29:07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0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aimani, Karthick" userId="8fc93c5f-0cde-45c4-b389-7f9f4c892fa8" providerId="ADAL" clId="{F74643D2-EAA9-4E7C-A585-9DD879BC4EE5}"/>
    <pc:docChg chg="custSel mod addSld delSld modSld sldOrd modMainMaster">
      <pc:chgData name="Kalaimani, Karthick" userId="8fc93c5f-0cde-45c4-b389-7f9f4c892fa8" providerId="ADAL" clId="{F74643D2-EAA9-4E7C-A585-9DD879BC4EE5}" dt="2023-02-10T17:39:56.627" v="104" actId="33475"/>
      <pc:docMkLst>
        <pc:docMk/>
      </pc:docMkLst>
      <pc:sldChg chg="ord">
        <pc:chgData name="Kalaimani, Karthick" userId="8fc93c5f-0cde-45c4-b389-7f9f4c892fa8" providerId="ADAL" clId="{F74643D2-EAA9-4E7C-A585-9DD879BC4EE5}" dt="2023-02-10T12:09:06.297" v="82"/>
        <pc:sldMkLst>
          <pc:docMk/>
          <pc:sldMk cId="0" sldId="257"/>
        </pc:sldMkLst>
      </pc:sldChg>
      <pc:sldChg chg="delSp modSp mod">
        <pc:chgData name="Kalaimani, Karthick" userId="8fc93c5f-0cde-45c4-b389-7f9f4c892fa8" providerId="ADAL" clId="{F74643D2-EAA9-4E7C-A585-9DD879BC4EE5}" dt="2023-02-10T12:04:00.908" v="3" actId="478"/>
        <pc:sldMkLst>
          <pc:docMk/>
          <pc:sldMk cId="0" sldId="259"/>
        </pc:sldMkLst>
        <pc:spChg chg="del">
          <ac:chgData name="Kalaimani, Karthick" userId="8fc93c5f-0cde-45c4-b389-7f9f4c892fa8" providerId="ADAL" clId="{F74643D2-EAA9-4E7C-A585-9DD879BC4EE5}" dt="2023-02-10T12:04:00.908" v="3" actId="478"/>
          <ac:spMkLst>
            <pc:docMk/>
            <pc:sldMk cId="0" sldId="259"/>
            <ac:spMk id="14" creationId="{00000000-0000-0000-0000-000000000000}"/>
          </ac:spMkLst>
        </pc:spChg>
        <pc:spChg chg="del mod">
          <ac:chgData name="Kalaimani, Karthick" userId="8fc93c5f-0cde-45c4-b389-7f9f4c892fa8" providerId="ADAL" clId="{F74643D2-EAA9-4E7C-A585-9DD879BC4EE5}" dt="2023-02-10T12:03:55.188" v="2" actId="478"/>
          <ac:spMkLst>
            <pc:docMk/>
            <pc:sldMk cId="0" sldId="259"/>
            <ac:spMk id="15" creationId="{00000000-0000-0000-0000-000000000000}"/>
          </ac:spMkLst>
        </pc:spChg>
        <pc:grpChg chg="del">
          <ac:chgData name="Kalaimani, Karthick" userId="8fc93c5f-0cde-45c4-b389-7f9f4c892fa8" providerId="ADAL" clId="{F74643D2-EAA9-4E7C-A585-9DD879BC4EE5}" dt="2023-02-10T12:03:46.922" v="0" actId="478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Kalaimani, Karthick" userId="8fc93c5f-0cde-45c4-b389-7f9f4c892fa8" providerId="ADAL" clId="{F74643D2-EAA9-4E7C-A585-9DD879BC4EE5}" dt="2023-02-10T12:07:50.645" v="78" actId="113"/>
        <pc:sldMkLst>
          <pc:docMk/>
          <pc:sldMk cId="0" sldId="260"/>
        </pc:sldMkLst>
        <pc:spChg chg="mod">
          <ac:chgData name="Kalaimani, Karthick" userId="8fc93c5f-0cde-45c4-b389-7f9f4c892fa8" providerId="ADAL" clId="{F74643D2-EAA9-4E7C-A585-9DD879BC4EE5}" dt="2023-02-10T12:07:50.645" v="78" actId="113"/>
          <ac:spMkLst>
            <pc:docMk/>
            <pc:sldMk cId="0" sldId="260"/>
            <ac:spMk id="13" creationId="{00000000-0000-0000-0000-000000000000}"/>
          </ac:spMkLst>
        </pc:spChg>
      </pc:sldChg>
      <pc:sldChg chg="ord">
        <pc:chgData name="Kalaimani, Karthick" userId="8fc93c5f-0cde-45c4-b389-7f9f4c892fa8" providerId="ADAL" clId="{F74643D2-EAA9-4E7C-A585-9DD879BC4EE5}" dt="2023-02-10T12:08:31.674" v="80"/>
        <pc:sldMkLst>
          <pc:docMk/>
          <pc:sldMk cId="0" sldId="263"/>
        </pc:sldMkLst>
      </pc:sldChg>
      <pc:sldChg chg="del">
        <pc:chgData name="Kalaimani, Karthick" userId="8fc93c5f-0cde-45c4-b389-7f9f4c892fa8" providerId="ADAL" clId="{F74643D2-EAA9-4E7C-A585-9DD879BC4EE5}" dt="2023-02-10T12:06:23.165" v="4" actId="47"/>
        <pc:sldMkLst>
          <pc:docMk/>
          <pc:sldMk cId="0" sldId="265"/>
        </pc:sldMkLst>
      </pc:sldChg>
      <pc:sldChg chg="addSp delSp modSp add del mod">
        <pc:chgData name="Kalaimani, Karthick" userId="8fc93c5f-0cde-45c4-b389-7f9f4c892fa8" providerId="ADAL" clId="{F74643D2-EAA9-4E7C-A585-9DD879BC4EE5}" dt="2023-02-10T12:29:26.064" v="102" actId="2696"/>
        <pc:sldMkLst>
          <pc:docMk/>
          <pc:sldMk cId="1389121731" sldId="268"/>
        </pc:sldMkLst>
        <pc:spChg chg="del">
          <ac:chgData name="Kalaimani, Karthick" userId="8fc93c5f-0cde-45c4-b389-7f9f4c892fa8" providerId="ADAL" clId="{F74643D2-EAA9-4E7C-A585-9DD879BC4EE5}" dt="2023-02-10T12:27:41.964" v="85" actId="478"/>
          <ac:spMkLst>
            <pc:docMk/>
            <pc:sldMk cId="1389121731" sldId="268"/>
            <ac:spMk id="5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41.964" v="85" actId="478"/>
          <ac:spMkLst>
            <pc:docMk/>
            <pc:sldMk cId="1389121731" sldId="268"/>
            <ac:spMk id="6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46.341" v="86" actId="478"/>
          <ac:spMkLst>
            <pc:docMk/>
            <pc:sldMk cId="1389121731" sldId="268"/>
            <ac:spMk id="7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41.964" v="85" actId="478"/>
          <ac:spMkLst>
            <pc:docMk/>
            <pc:sldMk cId="1389121731" sldId="268"/>
            <ac:spMk id="8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41.964" v="85" actId="478"/>
          <ac:spMkLst>
            <pc:docMk/>
            <pc:sldMk cId="1389121731" sldId="268"/>
            <ac:spMk id="10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55.637" v="87" actId="478"/>
          <ac:spMkLst>
            <pc:docMk/>
            <pc:sldMk cId="1389121731" sldId="268"/>
            <ac:spMk id="14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41.964" v="85" actId="478"/>
          <ac:spMkLst>
            <pc:docMk/>
            <pc:sldMk cId="1389121731" sldId="268"/>
            <ac:spMk id="16" creationId="{00000000-0000-0000-0000-000000000000}"/>
          </ac:spMkLst>
        </pc:spChg>
        <pc:spChg chg="del">
          <ac:chgData name="Kalaimani, Karthick" userId="8fc93c5f-0cde-45c4-b389-7f9f4c892fa8" providerId="ADAL" clId="{F74643D2-EAA9-4E7C-A585-9DD879BC4EE5}" dt="2023-02-10T12:27:41.964" v="85" actId="478"/>
          <ac:spMkLst>
            <pc:docMk/>
            <pc:sldMk cId="1389121731" sldId="268"/>
            <ac:spMk id="17" creationId="{00000000-0000-0000-0000-000000000000}"/>
          </ac:spMkLst>
        </pc:spChg>
        <pc:grpChg chg="del">
          <ac:chgData name="Kalaimani, Karthick" userId="8fc93c5f-0cde-45c4-b389-7f9f4c892fa8" providerId="ADAL" clId="{F74643D2-EAA9-4E7C-A585-9DD879BC4EE5}" dt="2023-02-10T12:27:36.479" v="84" actId="478"/>
          <ac:grpSpMkLst>
            <pc:docMk/>
            <pc:sldMk cId="1389121731" sldId="268"/>
            <ac:grpSpMk id="3" creationId="{00000000-0000-0000-0000-000000000000}"/>
          </ac:grpSpMkLst>
        </pc:grpChg>
        <pc:graphicFrameChg chg="add del mod modGraphic">
          <ac:chgData name="Kalaimani, Karthick" userId="8fc93c5f-0cde-45c4-b389-7f9f4c892fa8" providerId="ADAL" clId="{F74643D2-EAA9-4E7C-A585-9DD879BC4EE5}" dt="2023-02-10T12:28:29.967" v="93" actId="478"/>
          <ac:graphicFrameMkLst>
            <pc:docMk/>
            <pc:sldMk cId="1389121731" sldId="268"/>
            <ac:graphicFrameMk id="18" creationId="{71ADC612-192E-4857-B11C-F8D485DF7DF1}"/>
          </ac:graphicFrameMkLst>
        </pc:graphicFrameChg>
        <pc:graphicFrameChg chg="add del mod">
          <ac:chgData name="Kalaimani, Karthick" userId="8fc93c5f-0cde-45c4-b389-7f9f4c892fa8" providerId="ADAL" clId="{F74643D2-EAA9-4E7C-A585-9DD879BC4EE5}" dt="2023-02-10T12:29:17.313" v="101" actId="478"/>
          <ac:graphicFrameMkLst>
            <pc:docMk/>
            <pc:sldMk cId="1389121731" sldId="268"/>
            <ac:graphicFrameMk id="19" creationId="{70E5BD2A-8939-4378-B641-D2BD1A4D1F78}"/>
          </ac:graphicFrameMkLst>
        </pc:graphicFrameChg>
        <pc:picChg chg="del">
          <ac:chgData name="Kalaimani, Karthick" userId="8fc93c5f-0cde-45c4-b389-7f9f4c892fa8" providerId="ADAL" clId="{F74643D2-EAA9-4E7C-A585-9DD879BC4EE5}" dt="2023-02-10T12:27:41.964" v="85" actId="478"/>
          <ac:picMkLst>
            <pc:docMk/>
            <pc:sldMk cId="1389121731" sldId="268"/>
            <ac:picMk id="2" creationId="{00000000-0000-0000-0000-000000000000}"/>
          </ac:picMkLst>
        </pc:picChg>
        <pc:picChg chg="del">
          <ac:chgData name="Kalaimani, Karthick" userId="8fc93c5f-0cde-45c4-b389-7f9f4c892fa8" providerId="ADAL" clId="{F74643D2-EAA9-4E7C-A585-9DD879BC4EE5}" dt="2023-02-10T12:27:41.964" v="85" actId="478"/>
          <ac:picMkLst>
            <pc:docMk/>
            <pc:sldMk cId="1389121731" sldId="268"/>
            <ac:picMk id="9" creationId="{00000000-0000-0000-0000-000000000000}"/>
          </ac:picMkLst>
        </pc:picChg>
        <pc:picChg chg="del">
          <ac:chgData name="Kalaimani, Karthick" userId="8fc93c5f-0cde-45c4-b389-7f9f4c892fa8" providerId="ADAL" clId="{F74643D2-EAA9-4E7C-A585-9DD879BC4EE5}" dt="2023-02-10T12:27:41.964" v="85" actId="478"/>
          <ac:picMkLst>
            <pc:docMk/>
            <pc:sldMk cId="1389121731" sldId="268"/>
            <ac:picMk id="11" creationId="{00000000-0000-0000-0000-000000000000}"/>
          </ac:picMkLst>
        </pc:picChg>
        <pc:picChg chg="del">
          <ac:chgData name="Kalaimani, Karthick" userId="8fc93c5f-0cde-45c4-b389-7f9f4c892fa8" providerId="ADAL" clId="{F74643D2-EAA9-4E7C-A585-9DD879BC4EE5}" dt="2023-02-10T12:27:41.964" v="85" actId="478"/>
          <ac:picMkLst>
            <pc:docMk/>
            <pc:sldMk cId="1389121731" sldId="268"/>
            <ac:picMk id="12" creationId="{00000000-0000-0000-0000-000000000000}"/>
          </ac:picMkLst>
        </pc:picChg>
        <pc:picChg chg="del">
          <ac:chgData name="Kalaimani, Karthick" userId="8fc93c5f-0cde-45c4-b389-7f9f4c892fa8" providerId="ADAL" clId="{F74643D2-EAA9-4E7C-A585-9DD879BC4EE5}" dt="2023-02-10T12:27:41.964" v="85" actId="478"/>
          <ac:picMkLst>
            <pc:docMk/>
            <pc:sldMk cId="1389121731" sldId="268"/>
            <ac:picMk id="15" creationId="{00000000-0000-0000-0000-000000000000}"/>
          </ac:picMkLst>
        </pc:picChg>
      </pc:sldChg>
      <pc:sldMasterChg chg="addSp mod">
        <pc:chgData name="Kalaimani, Karthick" userId="8fc93c5f-0cde-45c4-b389-7f9f4c892fa8" providerId="ADAL" clId="{F74643D2-EAA9-4E7C-A585-9DD879BC4EE5}" dt="2023-02-10T17:39:56.620" v="103" actId="33475"/>
        <pc:sldMasterMkLst>
          <pc:docMk/>
          <pc:sldMasterMk cId="0" sldId="2147483648"/>
        </pc:sldMasterMkLst>
        <pc:spChg chg="add">
          <ac:chgData name="Kalaimani, Karthick" userId="8fc93c5f-0cde-45c4-b389-7f9f4c892fa8" providerId="ADAL" clId="{F74643D2-EAA9-4E7C-A585-9DD879BC4EE5}" dt="2023-02-10T17:39:56.620" v="103" actId="33475"/>
          <ac:spMkLst>
            <pc:docMk/>
            <pc:sldMasterMk cId="0" sldId="2147483648"/>
            <ac:spMk id="8" creationId="{931D4D75-AB93-48CE-A493-B0704CB2B152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D4D75-AB93-48CE-A493-B0704CB2B152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8848725" y="101346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9.svg"/><Relationship Id="rId4" Type="http://schemas.openxmlformats.org/officeDocument/2006/relationships/image" Target="../media/image5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9.sv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34.svg"/><Relationship Id="rId4" Type="http://schemas.openxmlformats.org/officeDocument/2006/relationships/image" Target="../media/image17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238046"/>
            <a:ext cx="10369022" cy="80489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000504" y="8634555"/>
            <a:ext cx="4245613" cy="474250"/>
            <a:chOff x="0" y="0"/>
            <a:chExt cx="2178423" cy="294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8423" cy="294301"/>
            </a:xfrm>
            <a:custGeom>
              <a:avLst/>
              <a:gdLst/>
              <a:ahLst/>
              <a:cxnLst/>
              <a:rect l="l" t="t" r="r" b="b"/>
              <a:pathLst>
                <a:path w="2178423" h="294301">
                  <a:moveTo>
                    <a:pt x="0" y="0"/>
                  </a:moveTo>
                  <a:lnTo>
                    <a:pt x="2178423" y="0"/>
                  </a:lnTo>
                  <a:lnTo>
                    <a:pt x="2178423" y="294301"/>
                  </a:lnTo>
                  <a:lnTo>
                    <a:pt x="0" y="294301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2806" y="502000"/>
            <a:ext cx="3431705" cy="11439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893047" y="1120431"/>
            <a:ext cx="5366253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>
                <a:solidFill>
                  <a:srgbClr val="5364F7"/>
                </a:solidFill>
                <a:latin typeface="Open Sans Bold"/>
              </a:rPr>
              <a:t>Corporate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99210" y="8698437"/>
            <a:ext cx="4345790" cy="374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4"/>
              </a:lnSpc>
            </a:pPr>
            <a:r>
              <a:rPr lang="en-US" sz="2028" dirty="0" smtClean="0">
                <a:solidFill>
                  <a:srgbClr val="FFFFFF"/>
                </a:solidFill>
                <a:latin typeface="Open Sans"/>
              </a:rPr>
              <a:t>https://delvictechnologies.com</a:t>
            </a:r>
            <a:endParaRPr lang="en-US" sz="2028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21191" y="2171371"/>
            <a:ext cx="6724926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>
                <a:solidFill>
                  <a:srgbClr val="000000"/>
                </a:solidFill>
                <a:latin typeface="Open Sans Bold"/>
              </a:rPr>
              <a:t>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361" r="8833"/>
          <a:stretch>
            <a:fillRect/>
          </a:stretch>
        </p:blipFill>
        <p:spPr>
          <a:xfrm>
            <a:off x="6846478" y="1028700"/>
            <a:ext cx="4595045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79472" y="419100"/>
            <a:ext cx="6808528" cy="8471787"/>
            <a:chOff x="0" y="0"/>
            <a:chExt cx="2483770" cy="25242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3770" cy="2524298"/>
            </a:xfrm>
            <a:custGeom>
              <a:avLst/>
              <a:gdLst/>
              <a:ahLst/>
              <a:cxnLst/>
              <a:rect l="l" t="t" r="r" b="b"/>
              <a:pathLst>
                <a:path w="2483770" h="2524298">
                  <a:moveTo>
                    <a:pt x="0" y="0"/>
                  </a:moveTo>
                  <a:lnTo>
                    <a:pt x="2483770" y="0"/>
                  </a:lnTo>
                  <a:lnTo>
                    <a:pt x="2483770" y="2524298"/>
                  </a:lnTo>
                  <a:lnTo>
                    <a:pt x="0" y="2524298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85850"/>
            <a:ext cx="487285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Nunito Sans Regular"/>
              </a:rPr>
              <a:t>Consulting &amp;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73173"/>
            <a:ext cx="5200021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 Bold"/>
              </a:rPr>
              <a:t>Current Scenario</a:t>
            </a:r>
          </a:p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Provide resources to M2-D2 with resource management under Delvic payroll from India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3232" y="8208484"/>
            <a:ext cx="466559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 Bold"/>
              </a:rPr>
              <a:t>Nearshore outsourcing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company in a country that is not far away from yours. For ex: Canada and US</a:t>
            </a:r>
          </a:p>
          <a:p>
            <a:pPr algn="just">
              <a:lnSpc>
                <a:spcPts val="3200"/>
              </a:lnSpc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33232" y="6824090"/>
            <a:ext cx="4665596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Offshoring 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- finding a dedicated team outside of your country of operations.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9175" y="5696965"/>
            <a:ext cx="698500" cy="6985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33232" y="5611240"/>
            <a:ext cx="4665596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Local outsourcing</a:t>
            </a:r>
            <a:r>
              <a:rPr lang="en-US" sz="2000">
                <a:solidFill>
                  <a:srgbClr val="000000"/>
                </a:solidFill>
                <a:latin typeface="Open Sans"/>
              </a:rPr>
              <a:t> - selecting an outsourcing partner in your country.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9175" y="8249573"/>
            <a:ext cx="698500" cy="69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9175" y="6909815"/>
            <a:ext cx="698500" cy="6985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192000" y="1181100"/>
            <a:ext cx="519405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 dirty="0">
                <a:solidFill>
                  <a:srgbClr val="FFFFFF"/>
                </a:solidFill>
                <a:latin typeface="Open Sans Bold"/>
              </a:rPr>
              <a:t>Proposed New Business Expansion</a:t>
            </a:r>
          </a:p>
          <a:p>
            <a:pPr>
              <a:lnSpc>
                <a:spcPts val="3679"/>
              </a:lnSpc>
            </a:pPr>
            <a:endParaRPr lang="en-US" sz="2299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727631" y="1924051"/>
            <a:ext cx="6103169" cy="6760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We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at Delvic aim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to provide 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IT consulting services allow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our clients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to bring the best technological solutions to their business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goals and those needs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can cover “anything and everything” IT-related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. We believe in our Strong Ethics with the following </a:t>
            </a:r>
          </a:p>
          <a:p>
            <a:pPr fontAlgn="base"/>
            <a:r>
              <a:rPr lang="en-US" b="1" dirty="0">
                <a:latin typeface="+mj-lt"/>
              </a:rPr>
              <a:t>Strategy: </a:t>
            </a:r>
            <a:r>
              <a:rPr lang="en-US" dirty="0">
                <a:latin typeface="+mj-lt"/>
              </a:rPr>
              <a:t>creating a long-term plan that defines how IT will support the business</a:t>
            </a:r>
          </a:p>
          <a:p>
            <a:pPr fontAlgn="base"/>
            <a:r>
              <a:rPr lang="en-US" b="1" dirty="0">
                <a:latin typeface="+mj-lt"/>
              </a:rPr>
              <a:t>Architecture:</a:t>
            </a:r>
            <a:r>
              <a:rPr lang="en-US" dirty="0">
                <a:latin typeface="+mj-lt"/>
              </a:rPr>
              <a:t> designing the plans and guidelines to build IT systems</a:t>
            </a:r>
          </a:p>
          <a:p>
            <a:pPr fontAlgn="base"/>
            <a:r>
              <a:rPr lang="en-US" b="1" dirty="0">
                <a:latin typeface="+mj-lt"/>
              </a:rPr>
              <a:t>Implementation: </a:t>
            </a:r>
            <a:r>
              <a:rPr lang="en-US" dirty="0">
                <a:latin typeface="+mj-lt"/>
              </a:rPr>
              <a:t>overseeing the execution of the IT plan</a:t>
            </a:r>
          </a:p>
          <a:p>
            <a:pPr fontAlgn="base"/>
            <a:r>
              <a:rPr lang="en-US" b="1" dirty="0">
                <a:latin typeface="+mj-lt"/>
              </a:rPr>
              <a:t>Systems integration: </a:t>
            </a:r>
            <a:r>
              <a:rPr lang="en-US" dirty="0">
                <a:latin typeface="+mj-lt"/>
              </a:rPr>
              <a:t>connecting different parts of the IT system and ensuring they work together</a:t>
            </a:r>
          </a:p>
          <a:p>
            <a:pPr fontAlgn="base"/>
            <a:r>
              <a:rPr lang="en-US" b="1" dirty="0">
                <a:latin typeface="+mj-lt"/>
              </a:rPr>
              <a:t>Data analytics: </a:t>
            </a:r>
            <a:r>
              <a:rPr lang="en-US" dirty="0">
                <a:latin typeface="+mj-lt"/>
              </a:rPr>
              <a:t>capturing, processing, and analyzing data to help answer business questions</a:t>
            </a:r>
          </a:p>
          <a:p>
            <a:pPr fontAlgn="base"/>
            <a:r>
              <a:rPr lang="en-US" b="1" dirty="0">
                <a:latin typeface="+mj-lt"/>
              </a:rPr>
              <a:t>Security: </a:t>
            </a:r>
            <a:r>
              <a:rPr lang="en-US" dirty="0">
                <a:latin typeface="+mj-lt"/>
              </a:rPr>
              <a:t>creating a strategy to prevent unauthorized access to hardware, networks, and data, and ensuring systems are compliant</a:t>
            </a:r>
          </a:p>
          <a:p>
            <a:pPr fontAlgn="base"/>
            <a:r>
              <a:rPr lang="en-US" b="1" dirty="0">
                <a:latin typeface="+mj-lt"/>
              </a:rPr>
              <a:t>Software management:</a:t>
            </a:r>
            <a:r>
              <a:rPr lang="en-US" dirty="0">
                <a:latin typeface="+mj-lt"/>
              </a:rPr>
              <a:t> planning and leading software projects, including scheduling, tracking, and delivery of code</a:t>
            </a:r>
          </a:p>
          <a:p>
            <a:pPr fontAlgn="base"/>
            <a:r>
              <a:rPr lang="en-US" b="1" dirty="0">
                <a:latin typeface="+mj-lt"/>
              </a:rPr>
              <a:t>ERP (enterprise resource planning) services</a:t>
            </a:r>
            <a:r>
              <a:rPr lang="en-US" dirty="0">
                <a:latin typeface="+mj-lt"/>
              </a:rPr>
              <a:t>: helping choose the software the company uses for daily business activities (like </a:t>
            </a:r>
            <a:r>
              <a:rPr lang="en-US" dirty="0" smtClean="0">
                <a:latin typeface="+mj-lt"/>
              </a:rPr>
              <a:t>project </a:t>
            </a:r>
            <a:r>
              <a:rPr lang="en-US" dirty="0">
                <a:latin typeface="+mj-lt"/>
              </a:rPr>
              <a:t>management)</a:t>
            </a:r>
          </a:p>
          <a:p>
            <a:pPr algn="just">
              <a:lnSpc>
                <a:spcPts val="3200"/>
              </a:lnSpc>
            </a:pPr>
            <a:endParaRPr lang="en-US" sz="200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642616" y="592759"/>
            <a:ext cx="533777" cy="49240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1924050"/>
            <a:ext cx="337107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"/>
              </a:rPr>
              <a:t>Staffing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4522" y="5057775"/>
            <a:ext cx="3295253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Other Staffing Options</a:t>
            </a: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4522" y="6894187"/>
            <a:ext cx="698500" cy="698500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0206" y="8192387"/>
            <a:ext cx="6985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888611" y="8687872"/>
            <a:ext cx="3120230" cy="38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4"/>
              </a:lnSpc>
            </a:pPr>
            <a:r>
              <a:rPr lang="en-US" sz="2028">
                <a:solidFill>
                  <a:srgbClr val="FFFFFF"/>
                </a:solidFill>
                <a:latin typeface="Open Sans"/>
              </a:rPr>
              <a:t>www.reallygreatsite.com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41312" y="8687872"/>
            <a:ext cx="1542521" cy="38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4"/>
              </a:lnSpc>
            </a:pPr>
            <a:r>
              <a:rPr lang="en-US" sz="2028">
                <a:solidFill>
                  <a:srgbClr val="FFFFFF"/>
                </a:solidFill>
                <a:latin typeface="Open Sans Bold"/>
              </a:rPr>
              <a:t>Visit Here: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7136" y="8876558"/>
            <a:ext cx="3431705" cy="1143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485901"/>
            <a:ext cx="12725400" cy="1563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If the above opportunity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e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xcites you and would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l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ike to be part of this growing  tech community 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36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Don’t hesitate to email to the below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ddress and reach out to us to know more about our services that we offer 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36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We will be always be happy to help your needs. 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Assuring our best services.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Our Testimonials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: we are now serving European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ounterparts to be part of our growing family.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36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POC:-Rajshekar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+mj-lt"/>
              </a:rPr>
              <a:t>Email:-</a:t>
            </a:r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corps@delvictechnologies.com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"/>
              </a:rPr>
              <a:t>https://delvictechnologies.com/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FFFFFF"/>
                </a:solidFill>
                <a:latin typeface="Open Sans"/>
              </a:rPr>
              <a:t>https</a:t>
            </a:r>
            <a:r>
              <a:rPr lang="en-US" sz="3600" dirty="0">
                <a:solidFill>
                  <a:srgbClr val="FFFFFF"/>
                </a:solidFill>
                <a:latin typeface="Open Sans"/>
              </a:rPr>
              <a:t>://delvictechnologies.com/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Open Sans"/>
              </a:rPr>
              <a:t>https://delvictechnologies.com/</a:t>
            </a: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3600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4000" dirty="0" smtClean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sz="4000" dirty="0" smtClean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0" y="4945009"/>
            <a:ext cx="4921441" cy="3220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777" y="1586750"/>
            <a:ext cx="4919264" cy="33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238046"/>
            <a:ext cx="10369022" cy="80489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764460" y="4651242"/>
            <a:ext cx="4688427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>
                <a:solidFill>
                  <a:srgbClr val="5364F7"/>
                </a:solidFill>
                <a:latin typeface="Open Sans Bold"/>
              </a:rPr>
              <a:t>Thank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88611" y="8687872"/>
            <a:ext cx="3120230" cy="38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4"/>
              </a:lnSpc>
            </a:pPr>
            <a:r>
              <a:rPr lang="en-US" sz="2028">
                <a:solidFill>
                  <a:srgbClr val="FFFFFF"/>
                </a:solidFill>
                <a:latin typeface="Open Sans"/>
              </a:rPr>
              <a:t>www.reallygreatsite.com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41312" y="8687872"/>
            <a:ext cx="1542521" cy="38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4"/>
              </a:lnSpc>
            </a:pPr>
            <a:r>
              <a:rPr lang="en-US" sz="2028">
                <a:solidFill>
                  <a:srgbClr val="FFFFFF"/>
                </a:solidFill>
                <a:latin typeface="Open Sans Bold"/>
              </a:rPr>
              <a:t>Visit Here: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14778" y="5702182"/>
            <a:ext cx="6724926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>
                <a:solidFill>
                  <a:srgbClr val="000000"/>
                </a:solidFill>
                <a:latin typeface="Open Sans Bold"/>
              </a:rPr>
              <a:t>You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88611" y="8201646"/>
            <a:ext cx="3431705" cy="11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162300"/>
            <a:ext cx="9015154" cy="69980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62051"/>
          <a:stretch>
            <a:fillRect/>
          </a:stretch>
        </p:blipFill>
        <p:spPr>
          <a:xfrm>
            <a:off x="1028700" y="235459"/>
            <a:ext cx="1806156" cy="15864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570873" y="1120431"/>
            <a:ext cx="4688427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 dirty="0">
                <a:solidFill>
                  <a:srgbClr val="5364F7"/>
                </a:solidFill>
                <a:latin typeface="Open Sans Bold"/>
              </a:rPr>
              <a:t>Delvic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3388613"/>
            <a:ext cx="7627013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04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000000"/>
                </a:solidFill>
              </a:rPr>
              <a:t>We develop applications </a:t>
            </a:r>
            <a:r>
              <a:rPr lang="en-US" sz="2800" u="none" dirty="0" smtClean="0">
                <a:solidFill>
                  <a:srgbClr val="000000"/>
                </a:solidFill>
              </a:rPr>
              <a:t>in </a:t>
            </a:r>
            <a:r>
              <a:rPr lang="en-US" sz="2800" u="none" dirty="0">
                <a:solidFill>
                  <a:srgbClr val="000000"/>
                </a:solidFill>
              </a:rPr>
              <a:t>an organic </a:t>
            </a:r>
            <a:r>
              <a:rPr lang="en-US" sz="2800" u="none" dirty="0" smtClean="0">
                <a:solidFill>
                  <a:srgbClr val="000000"/>
                </a:solidFill>
              </a:rPr>
              <a:t>way, our</a:t>
            </a:r>
            <a:r>
              <a:rPr lang="en-US" sz="2800" dirty="0" smtClean="0"/>
              <a:t> </a:t>
            </a:r>
            <a:r>
              <a:rPr lang="en-US" sz="2800" dirty="0"/>
              <a:t>people work to amplify human potential and create the next opportunity for people, businesses and </a:t>
            </a:r>
            <a:r>
              <a:rPr lang="en-US" sz="2800" dirty="0" smtClean="0"/>
              <a:t>communities, empower </a:t>
            </a:r>
            <a:r>
              <a:rPr lang="en-US" sz="2800" dirty="0"/>
              <a:t>the business with agile digital at scale and drive continuous improvement with always-on learning </a:t>
            </a:r>
            <a:r>
              <a:rPr lang="en-US" sz="2800" dirty="0" smtClean="0"/>
              <a:t>,through </a:t>
            </a:r>
            <a:r>
              <a:rPr lang="en-US" sz="2800" dirty="0"/>
              <a:t>the transfer of digital skills, expertise, and ideas from our innovation ecosystem. We are deeply committed to being a well-governed, environmentally sustainable organization where diverse talent thrives in an inclusive workplace.</a:t>
            </a:r>
            <a:endParaRPr lang="en-US" sz="2800" u="none" dirty="0">
              <a:solidFill>
                <a:srgbClr val="000000"/>
              </a:solidFill>
            </a:endParaRPr>
          </a:p>
          <a:p>
            <a:pPr>
              <a:lnSpc>
                <a:spcPts val="4204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</a:rPr>
              <a:t>http://delvictechnol</a:t>
            </a:r>
            <a:r>
              <a:rPr lang="en-US" sz="2400" dirty="0">
                <a:solidFill>
                  <a:srgbClr val="FFFFFF"/>
                </a:solidFill>
              </a:rPr>
              <a:t>ogies.com/</a:t>
            </a:r>
          </a:p>
          <a:p>
            <a:pPr marL="0" lvl="0" indent="0">
              <a:lnSpc>
                <a:spcPts val="4204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 flipV="1">
            <a:off x="228600" y="10590640"/>
            <a:ext cx="2286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4"/>
              </a:lnSpc>
            </a:pPr>
            <a:r>
              <a:rPr lang="en-US" sz="1828" dirty="0">
                <a:solidFill>
                  <a:srgbClr val="FFFFFF"/>
                </a:solidFill>
                <a:latin typeface="Open Sans"/>
              </a:rPr>
              <a:t>http</a:t>
            </a:r>
            <a:r>
              <a:rPr lang="en-US" sz="1828" dirty="0" smtClean="0">
                <a:solidFill>
                  <a:srgbClr val="FFFFFF"/>
                </a:solidFill>
                <a:latin typeface="Open Sans"/>
              </a:rPr>
              <a:t>://</a:t>
            </a:r>
            <a:endParaRPr lang="en-US" sz="1828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21191" y="2171371"/>
            <a:ext cx="6724926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>
                <a:solidFill>
                  <a:srgbClr val="000000"/>
                </a:solidFill>
                <a:latin typeface="Open Sans Bold"/>
              </a:rPr>
              <a:t>Technologies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85038" y="10458518"/>
            <a:ext cx="45719" cy="864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4"/>
              </a:lnSpc>
            </a:pPr>
            <a:r>
              <a:rPr lang="en-US" dirty="0">
                <a:solidFill>
                  <a:srgbClr val="FFFFFF"/>
                </a:solidFill>
                <a:latin typeface="Open Sans"/>
              </a:rPr>
              <a:t>delvictechnogies.com/lo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71467" y="4657498"/>
            <a:ext cx="4587833" cy="4600802"/>
            <a:chOff x="0" y="0"/>
            <a:chExt cx="1442205" cy="1446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2205" cy="1446282"/>
            </a:xfrm>
            <a:custGeom>
              <a:avLst/>
              <a:gdLst/>
              <a:ahLst/>
              <a:cxnLst/>
              <a:rect l="l" t="t" r="r" b="b"/>
              <a:pathLst>
                <a:path w="1442205" h="1446282">
                  <a:moveTo>
                    <a:pt x="0" y="0"/>
                  </a:moveTo>
                  <a:lnTo>
                    <a:pt x="1442205" y="0"/>
                  </a:lnTo>
                  <a:lnTo>
                    <a:pt x="1442205" y="1446282"/>
                  </a:lnTo>
                  <a:lnTo>
                    <a:pt x="0" y="1446282"/>
                  </a:lnTo>
                  <a:close/>
                </a:path>
              </a:pathLst>
            </a:custGeom>
            <a:solidFill>
              <a:srgbClr val="EEE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0469" t="471" r="17613" b="6073"/>
          <a:stretch>
            <a:fillRect/>
          </a:stretch>
        </p:blipFill>
        <p:spPr>
          <a:xfrm>
            <a:off x="13167473" y="1028700"/>
            <a:ext cx="409182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8082" t="6544"/>
          <a:stretch>
            <a:fillRect/>
          </a:stretch>
        </p:blipFill>
        <p:spPr>
          <a:xfrm>
            <a:off x="9075647" y="5143500"/>
            <a:ext cx="4091827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147760" y="3911755"/>
            <a:ext cx="2039428" cy="2463490"/>
            <a:chOff x="0" y="0"/>
            <a:chExt cx="641103" cy="7744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1103" cy="774408"/>
            </a:xfrm>
            <a:custGeom>
              <a:avLst/>
              <a:gdLst/>
              <a:ahLst/>
              <a:cxnLst/>
              <a:rect l="l" t="t" r="r" b="b"/>
              <a:pathLst>
                <a:path w="641103" h="774408">
                  <a:moveTo>
                    <a:pt x="0" y="0"/>
                  </a:moveTo>
                  <a:lnTo>
                    <a:pt x="641103" y="0"/>
                  </a:lnTo>
                  <a:lnTo>
                    <a:pt x="641103" y="774408"/>
                  </a:lnTo>
                  <a:lnTo>
                    <a:pt x="0" y="774408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93804" y="4135474"/>
            <a:ext cx="547338" cy="5220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85850"/>
            <a:ext cx="530122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Nunito Sans Regular"/>
              </a:rPr>
              <a:t>Why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20784" y="4864100"/>
            <a:ext cx="1693379" cy="1200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500">
                <a:solidFill>
                  <a:srgbClr val="FFFFFF"/>
                </a:solidFill>
                <a:latin typeface="Open Sans Bold"/>
              </a:rPr>
              <a:t>Cost effective and top quality  Software Development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72896" y="6675324"/>
            <a:ext cx="3725210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We realize that every customer's need is unique. With our young and expert</a:t>
            </a:r>
          </a:p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team, we can offer our clients a high-quality services that are very specific and exclusive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313054"/>
            <a:ext cx="698500" cy="6985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42757" y="7170811"/>
            <a:ext cx="4880948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We strive continuously for improvement and Challenge all the assumptions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2757" y="8427354"/>
            <a:ext cx="4880948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Decisive, responsible and accessible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42757" y="6114293"/>
            <a:ext cx="438716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We take ownership of the issue and accept the challenge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5143500"/>
            <a:ext cx="698500" cy="6985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42757" y="5057775"/>
            <a:ext cx="355388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Some of the best minds and talent are part of our team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7211899"/>
            <a:ext cx="698500" cy="698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200018"/>
            <a:ext cx="698500" cy="6985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28700" y="1924050"/>
            <a:ext cx="530122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5364F7"/>
                </a:solidFill>
                <a:latin typeface="Nunito Sans Bold"/>
              </a:rPr>
              <a:t>Delvic</a:t>
            </a:r>
          </a:p>
        </p:txBody>
      </p:sp>
      <p:pic>
        <p:nvPicPr>
          <p:cNvPr id="2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6240448"/>
            <a:ext cx="698500" cy="698500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1200" y="7267218"/>
            <a:ext cx="698500" cy="698500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1200" y="8364166"/>
            <a:ext cx="6985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1615" y="5854398"/>
            <a:ext cx="698500" cy="698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1615" y="7067248"/>
            <a:ext cx="698500" cy="698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414399" y="1028700"/>
            <a:ext cx="1459202" cy="8229600"/>
            <a:chOff x="0" y="0"/>
            <a:chExt cx="532321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2321" cy="3002180"/>
            </a:xfrm>
            <a:custGeom>
              <a:avLst/>
              <a:gdLst/>
              <a:ahLst/>
              <a:cxnLst/>
              <a:rect l="l" t="t" r="r" b="b"/>
              <a:pathLst>
                <a:path w="532321" h="3002180">
                  <a:moveTo>
                    <a:pt x="0" y="0"/>
                  </a:moveTo>
                  <a:lnTo>
                    <a:pt x="532321" y="0"/>
                  </a:lnTo>
                  <a:lnTo>
                    <a:pt x="532321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20036" b="760"/>
          <a:stretch>
            <a:fillRect/>
          </a:stretch>
        </p:blipFill>
        <p:spPr>
          <a:xfrm>
            <a:off x="8404874" y="2807304"/>
            <a:ext cx="8854426" cy="46723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85850"/>
            <a:ext cx="385705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Nunito Sans Regular"/>
              </a:rPr>
              <a:t>About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073173"/>
            <a:ext cx="545272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are a global IT service provider.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experts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in designing and developing websites and web applications in professional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ost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ffective way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615" y="5057775"/>
            <a:ext cx="545272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Our Services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5672" y="5968698"/>
            <a:ext cx="4832842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IT Services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5672" y="8428137"/>
            <a:ext cx="4832842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Consulting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98682" y="1221140"/>
            <a:ext cx="4879457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Organic App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98682" y="1684642"/>
            <a:ext cx="6860618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We develop applications in an organic way.</a:t>
            </a: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 A step-by-step development methodology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98682" y="7732409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Exclusive Services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98682" y="8195910"/>
            <a:ext cx="6860618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high-quality services that are very specific and exclusive to your requirements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35731" y="1673604"/>
            <a:ext cx="416538" cy="602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58644" y="8139615"/>
            <a:ext cx="570711" cy="52648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700" y="1924050"/>
            <a:ext cx="3857055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5364F7"/>
                </a:solidFill>
                <a:latin typeface="Nunito Sans Bold"/>
              </a:rPr>
              <a:t>Delvic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1615" y="8347859"/>
            <a:ext cx="698500" cy="6985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95672" y="7181548"/>
            <a:ext cx="4832842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ITES/BPO Services</a:t>
            </a: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4424" y="7019925"/>
            <a:ext cx="6985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670" r="23670"/>
          <a:stretch>
            <a:fillRect/>
          </a:stretch>
        </p:blipFill>
        <p:spPr>
          <a:xfrm>
            <a:off x="9144000" y="0"/>
            <a:ext cx="81153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46079" y="4414158"/>
            <a:ext cx="601343" cy="6617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6300522"/>
            <a:ext cx="911280" cy="9112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0821" y="6469294"/>
            <a:ext cx="507038" cy="5737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8096298"/>
            <a:ext cx="911280" cy="91128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97473" y="8265071"/>
            <a:ext cx="573735" cy="5737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1085850"/>
            <a:ext cx="4383388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Nunito Sans Regular"/>
              </a:rPr>
              <a:t>Mission &amp;</a:t>
            </a:r>
          </a:p>
          <a:p>
            <a:pPr>
              <a:lnSpc>
                <a:spcPts val="6600"/>
              </a:lnSpc>
            </a:pPr>
            <a:endParaRPr lang="en-US" sz="6000" dirty="0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3260725"/>
            <a:ext cx="5221420" cy="198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Our desire is and will always be to build an institution that will outlast our generation. We are a young group of exceptional, passionate, hard working and energetic people with a specific mission.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93509" y="6214797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Mission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93509" y="6678299"/>
            <a:ext cx="585391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We </a:t>
            </a:r>
            <a:r>
              <a:rPr lang="en-US" sz="2000" dirty="0" smtClean="0">
                <a:solidFill>
                  <a:srgbClr val="000000"/>
                </a:solidFill>
                <a:latin typeface="Open Sans"/>
              </a:rPr>
              <a:t>always strive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for offering meaningful, customized products and services to our clients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93509" y="8010573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Vision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93509" y="8512175"/>
            <a:ext cx="5853913" cy="105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Based on mutual exchange of value, we desire to</a:t>
            </a:r>
          </a:p>
          <a:p>
            <a:pPr marL="0" lvl="0" indent="0" algn="just">
              <a:lnSpc>
                <a:spcPts val="282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establish long term business-relationship with our clients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1924050"/>
            <a:ext cx="4383388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5364F7"/>
                </a:solidFill>
                <a:latin typeface="Nunito Sans Bold"/>
              </a:rPr>
              <a:t>Vision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10" r="10110"/>
          <a:stretch>
            <a:fillRect/>
          </a:stretch>
        </p:blipFill>
        <p:spPr>
          <a:xfrm>
            <a:off x="1028700" y="0"/>
            <a:ext cx="8115300" cy="67772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414399" y="1028700"/>
            <a:ext cx="1459202" cy="8229600"/>
            <a:chOff x="0" y="0"/>
            <a:chExt cx="532321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2321" cy="3002180"/>
            </a:xfrm>
            <a:custGeom>
              <a:avLst/>
              <a:gdLst/>
              <a:ahLst/>
              <a:cxnLst/>
              <a:rect l="l" t="t" r="r" b="b"/>
              <a:pathLst>
                <a:path w="532321" h="3002180">
                  <a:moveTo>
                    <a:pt x="0" y="0"/>
                  </a:moveTo>
                  <a:lnTo>
                    <a:pt x="532321" y="0"/>
                  </a:lnTo>
                  <a:lnTo>
                    <a:pt x="532321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35731" y="7457960"/>
            <a:ext cx="416538" cy="6024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72957" y="4775575"/>
            <a:ext cx="479312" cy="550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769096" y="1896628"/>
            <a:ext cx="659373" cy="61861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59047" y="1461017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IT Services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59047" y="1924519"/>
            <a:ext cx="6800253" cy="198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Web/Mobile applications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Desktop applications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Data Warehousing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Data Analytics and Reporting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Big Data management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59047" y="4339965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ITES/BPO Services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59047" y="4803467"/>
            <a:ext cx="6800253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Full Search process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Property Locating Services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Data Entry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Customer call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59047" y="6692431"/>
            <a:ext cx="4156760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Consulting Services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9047" y="7155933"/>
            <a:ext cx="680025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Resource outsourcing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Product Sales and Marketing. Currently we do have Pet Care app and School/College management app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Solutioning for the problems</a:t>
            </a:r>
          </a:p>
          <a:p>
            <a:pPr marL="431801" lvl="1" indent="-215900" algn="just">
              <a:lnSpc>
                <a:spcPts val="32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Develop Recommendations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562850"/>
            <a:ext cx="3864408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Nunito Sans Regular"/>
              </a:rPr>
              <a:t>Our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401050"/>
            <a:ext cx="676176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"/>
              </a:rPr>
              <a:t>Services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271" r="11271"/>
          <a:stretch>
            <a:fillRect/>
          </a:stretch>
        </p:blipFill>
        <p:spPr>
          <a:xfrm>
            <a:off x="9144000" y="3306594"/>
            <a:ext cx="8115300" cy="69804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414399" y="1028700"/>
            <a:ext cx="1459202" cy="8229600"/>
            <a:chOff x="0" y="0"/>
            <a:chExt cx="532321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2321" cy="3002180"/>
            </a:xfrm>
            <a:custGeom>
              <a:avLst/>
              <a:gdLst/>
              <a:ahLst/>
              <a:cxnLst/>
              <a:rect l="l" t="t" r="r" b="b"/>
              <a:pathLst>
                <a:path w="532321" h="3002180">
                  <a:moveTo>
                    <a:pt x="0" y="0"/>
                  </a:moveTo>
                  <a:lnTo>
                    <a:pt x="532321" y="0"/>
                  </a:lnTo>
                  <a:lnTo>
                    <a:pt x="532321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58644" y="4880259"/>
            <a:ext cx="570711" cy="5264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35731" y="7457960"/>
            <a:ext cx="416538" cy="602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06754" y="2264553"/>
            <a:ext cx="474491" cy="5264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952625"/>
            <a:ext cx="6706509" cy="1715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0"/>
              </a:lnSpc>
            </a:pPr>
            <a:r>
              <a:rPr lang="en-US" sz="6100">
                <a:solidFill>
                  <a:srgbClr val="5364F7"/>
                </a:solidFill>
                <a:latin typeface="Nunito Sans Bold"/>
              </a:rPr>
              <a:t>               Design</a:t>
            </a:r>
          </a:p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"/>
              </a:rPr>
              <a:t>Agency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85850"/>
            <a:ext cx="3881814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Nunito Sans Regular"/>
              </a:rPr>
              <a:t>We Are A</a:t>
            </a:r>
          </a:p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Nunito Sans Regular"/>
              </a:rPr>
              <a:t>Creative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668" y="4508467"/>
            <a:ext cx="2726365" cy="47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Open Sans Bold"/>
              </a:rPr>
              <a:t>Web Design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119461"/>
            <a:ext cx="6225629" cy="86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We design highly responsive websites for </a:t>
            </a:r>
          </a:p>
          <a:p>
            <a:pPr algn="just">
              <a:lnSpc>
                <a:spcPts val="356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small, medium and enterprises companies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057028"/>
            <a:ext cx="6225629" cy="2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Fully responsive websites with minimal design</a:t>
            </a:r>
          </a:p>
          <a:p>
            <a:pPr marL="431801" lvl="1" indent="-215900" algn="just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Clean code and SEO friendly website for business promotions</a:t>
            </a:r>
          </a:p>
          <a:p>
            <a:pPr marL="431801" lvl="1" indent="-215900" algn="just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Social media marketing and accessible website</a:t>
            </a:r>
          </a:p>
          <a:p>
            <a:pPr algn="just">
              <a:lnSpc>
                <a:spcPts val="34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59047" y="1406477"/>
            <a:ext cx="6800253" cy="160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We have the capability to develop  websites and  enterprise grade applications. </a:t>
            </a:r>
          </a:p>
          <a:p>
            <a:pPr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We use commercial and open-source technologies for our web developments.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24050"/>
            <a:ext cx="625425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"/>
              </a:rPr>
              <a:t>Data Engineering Solutions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85850"/>
            <a:ext cx="5293158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Nunito Sans Regular"/>
              </a:rPr>
              <a:t>We Provide</a:t>
            </a:r>
          </a:p>
          <a:p>
            <a:pPr>
              <a:lnSpc>
                <a:spcPts val="6600"/>
              </a:lnSpc>
            </a:pPr>
            <a:endParaRPr lang="en-US" sz="6000">
              <a:solidFill>
                <a:srgbClr val="000000"/>
              </a:solidFill>
              <a:latin typeface="Nunito Sans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959225"/>
            <a:ext cx="5701802" cy="31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Digital Transformation accelerates your business growth. </a:t>
            </a: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Put your databases’ management on auto-pilot and free team capacity for more strategic initiatives with fully-managed solutions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394071"/>
            <a:ext cx="698500" cy="698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8559800"/>
            <a:ext cx="698500" cy="698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6176460"/>
            <a:ext cx="489674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 Bold"/>
              </a:rPr>
              <a:t>Data is a company’s most strategic asset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2757" y="7308346"/>
            <a:ext cx="3982686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Increases operational efficiency and savings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2757" y="8474075"/>
            <a:ext cx="3982686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Creates more value for customers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266772" y="1562100"/>
            <a:ext cx="4988174" cy="4114800"/>
            <a:chOff x="0" y="0"/>
            <a:chExt cx="1819699" cy="15010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19699" cy="1501090"/>
            </a:xfrm>
            <a:custGeom>
              <a:avLst/>
              <a:gdLst/>
              <a:ahLst/>
              <a:cxnLst/>
              <a:rect l="l" t="t" r="r" b="b"/>
              <a:pathLst>
                <a:path w="1819699" h="1501090">
                  <a:moveTo>
                    <a:pt x="0" y="0"/>
                  </a:moveTo>
                  <a:lnTo>
                    <a:pt x="1819699" y="0"/>
                  </a:lnTo>
                  <a:lnTo>
                    <a:pt x="1819699" y="1501090"/>
                  </a:lnTo>
                  <a:lnTo>
                    <a:pt x="0" y="1501090"/>
                  </a:lnTo>
                  <a:close/>
                </a:path>
              </a:pathLst>
            </a:custGeom>
            <a:solidFill>
              <a:srgbClr val="EEE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972626" y="5143500"/>
            <a:ext cx="4988174" cy="4114800"/>
            <a:chOff x="0" y="0"/>
            <a:chExt cx="1819699" cy="15010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19699" cy="1501090"/>
            </a:xfrm>
            <a:custGeom>
              <a:avLst/>
              <a:gdLst/>
              <a:ahLst/>
              <a:cxnLst/>
              <a:rect l="l" t="t" r="r" b="b"/>
              <a:pathLst>
                <a:path w="1819699" h="1501090">
                  <a:moveTo>
                    <a:pt x="0" y="0"/>
                  </a:moveTo>
                  <a:lnTo>
                    <a:pt x="1819699" y="0"/>
                  </a:lnTo>
                  <a:lnTo>
                    <a:pt x="1819699" y="1501090"/>
                  </a:lnTo>
                  <a:lnTo>
                    <a:pt x="0" y="15010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836908" y="2341563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Data Discovery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36908" y="2805064"/>
            <a:ext cx="3880262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collection and evaluation of data from various sources to understand trends and patterns in the data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25082" y="2341563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 dirty="0">
                <a:solidFill>
                  <a:srgbClr val="000000"/>
                </a:solidFill>
                <a:latin typeface="Open Sans Bold"/>
              </a:rPr>
              <a:t>Data Visualization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25082" y="2805064"/>
            <a:ext cx="3880262" cy="160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It is a long-established fact that a reader will be distracted by the readable content of a page when looking at its layout.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36908" y="6456363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FFFFFF"/>
                </a:solidFill>
                <a:latin typeface="Open Sans Bold"/>
              </a:rPr>
              <a:t>ETL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36908" y="6919864"/>
            <a:ext cx="3880262" cy="160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</a:rPr>
              <a:t>Provide a single, unified view of data from various sources to support business decision-making and analysis.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36908" y="1604787"/>
            <a:ext cx="507038" cy="5737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25082" y="1652040"/>
            <a:ext cx="570711" cy="52648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36908" y="5688450"/>
            <a:ext cx="573735" cy="573735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9551" y="8516937"/>
            <a:ext cx="698500" cy="698500"/>
          </a:xfrm>
          <a:prstGeom prst="rect">
            <a:avLst/>
          </a:prstGeom>
        </p:spPr>
      </p:pic>
      <p:grpSp>
        <p:nvGrpSpPr>
          <p:cNvPr id="28" name="Group 12"/>
          <p:cNvGrpSpPr/>
          <p:nvPr/>
        </p:nvGrpSpPr>
        <p:grpSpPr>
          <a:xfrm>
            <a:off x="12304872" y="5143500"/>
            <a:ext cx="4988174" cy="4114800"/>
            <a:chOff x="0" y="0"/>
            <a:chExt cx="1819699" cy="1501090"/>
          </a:xfrm>
        </p:grpSpPr>
        <p:sp>
          <p:nvSpPr>
            <p:cNvPr id="29" name="Freeform 13"/>
            <p:cNvSpPr/>
            <p:nvPr/>
          </p:nvSpPr>
          <p:spPr>
            <a:xfrm>
              <a:off x="0" y="0"/>
              <a:ext cx="1819699" cy="1501090"/>
            </a:xfrm>
            <a:custGeom>
              <a:avLst/>
              <a:gdLst/>
              <a:ahLst/>
              <a:cxnLst/>
              <a:rect l="l" t="t" r="r" b="b"/>
              <a:pathLst>
                <a:path w="1819699" h="1501090">
                  <a:moveTo>
                    <a:pt x="0" y="0"/>
                  </a:moveTo>
                  <a:lnTo>
                    <a:pt x="1819699" y="0"/>
                  </a:lnTo>
                  <a:lnTo>
                    <a:pt x="1819699" y="1501090"/>
                  </a:lnTo>
                  <a:lnTo>
                    <a:pt x="0" y="15010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2725400" y="6358574"/>
            <a:ext cx="3810000" cy="291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Data Analytics is the </a:t>
            </a:r>
            <a:r>
              <a:rPr lang="en-US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systematic computational analysis of data or statistics. It is used for the discovery, interpretation, and communication of meaningful patterns in data. It also entails applying data patterns toward effective decision-making.</a:t>
            </a:r>
            <a:endParaRPr lang="en-US" sz="16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2990566" y="5787622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 dirty="0">
                <a:solidFill>
                  <a:srgbClr val="000000"/>
                </a:solidFill>
                <a:latin typeface="Open Sans Bold"/>
              </a:rPr>
              <a:t>Data </a:t>
            </a:r>
            <a:r>
              <a:rPr lang="en-US" sz="2299" dirty="0" smtClean="0">
                <a:solidFill>
                  <a:srgbClr val="000000"/>
                </a:solidFill>
                <a:latin typeface="Open Sans Bold"/>
              </a:rPr>
              <a:t>Analytics</a:t>
            </a:r>
            <a:endParaRPr lang="en-US" sz="2299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493" r="24493"/>
          <a:stretch>
            <a:fillRect/>
          </a:stretch>
        </p:blipFill>
        <p:spPr>
          <a:xfrm>
            <a:off x="6692656" y="3883779"/>
            <a:ext cx="4902688" cy="64032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139704" y="4793615"/>
            <a:ext cx="911280" cy="91128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41825" y="4962387"/>
            <a:ext cx="507038" cy="57373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139704" y="7304060"/>
            <a:ext cx="911280" cy="9112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308477" y="7472833"/>
            <a:ext cx="573735" cy="5737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237016" y="4793615"/>
            <a:ext cx="911280" cy="91128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237016" y="7304060"/>
            <a:ext cx="911280" cy="911280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364F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07301" y="4962387"/>
            <a:ext cx="570711" cy="5264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55740" y="7496460"/>
            <a:ext cx="473833" cy="52648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800908" y="1085850"/>
            <a:ext cx="384127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Nunito Sans Regular"/>
              </a:rPr>
              <a:t>Staffing &amp;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22810" y="2229967"/>
            <a:ext cx="12642381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Outsourcing IT services to India offers many advantages for businesses looking to save costs, access skilled IT talent, and receive high-quality IT services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22810" y="4707890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Cost savings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5194881"/>
            <a:ext cx="4520474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 One of the main advantages of outsourcing IT services to India is that it can lead to significant cost savings.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53324" y="7186984"/>
            <a:ext cx="3295850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Time zone advantage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673975"/>
            <a:ext cx="4520474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India is in a different time zone making it possible for businesses to access IT support 24 hours a day. This is especially useful for companies that need to resolve technical issues outside of normal business hours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38826" y="4707890"/>
            <a:ext cx="2726365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Skilled workforce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38826" y="5194881"/>
            <a:ext cx="4520474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India has a large pool of highly educated and skilled IT professionals, making it an ideal location for outsourcing IT services.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38826" y="7186984"/>
            <a:ext cx="3295850" cy="43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Quality of services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38826" y="7673975"/>
            <a:ext cx="4900131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Indian IT companies are known for providing high-quality services at competitive prices. They invest in the latest technologies and equipment to deliver efficient and reliable IT services.</a:t>
            </a:r>
          </a:p>
          <a:p>
            <a:pPr algn="just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26508" y="1085850"/>
            <a:ext cx="863868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5364F7"/>
                </a:solidFill>
                <a:latin typeface="Nunito Sans Bold"/>
              </a:rPr>
              <a:t>Resource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912</Words>
  <Application>Microsoft Office PowerPoint</Application>
  <PresentationFormat>Custom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Open Sans</vt:lpstr>
      <vt:lpstr>Nunito Sans Bold</vt:lpstr>
      <vt:lpstr>Open Sans Bold</vt:lpstr>
      <vt:lpstr>Nunito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Creative Business Plan Presentation (16:9)</dc:title>
  <dc:creator>Admin</dc:creator>
  <cp:lastModifiedBy>Admin</cp:lastModifiedBy>
  <cp:revision>28</cp:revision>
  <dcterms:created xsi:type="dcterms:W3CDTF">2006-08-16T00:00:00Z</dcterms:created>
  <dcterms:modified xsi:type="dcterms:W3CDTF">2023-03-27T06:20:08Z</dcterms:modified>
  <dc:identifier>DAFaKddpEuc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ab56b7-6ec4-4073-8d92-ac7cc2e7a5df_Enabled">
    <vt:lpwstr>true</vt:lpwstr>
  </property>
  <property fmtid="{D5CDD505-2E9C-101B-9397-08002B2CF9AE}" pid="3" name="MSIP_Label_f4ab56b7-6ec4-4073-8d92-ac7cc2e7a5df_SetDate">
    <vt:lpwstr>2023-02-10T17:39:56Z</vt:lpwstr>
  </property>
  <property fmtid="{D5CDD505-2E9C-101B-9397-08002B2CF9AE}" pid="4" name="MSIP_Label_f4ab56b7-6ec4-4073-8d92-ac7cc2e7a5df_Method">
    <vt:lpwstr>Privileged</vt:lpwstr>
  </property>
  <property fmtid="{D5CDD505-2E9C-101B-9397-08002B2CF9AE}" pid="5" name="MSIP_Label_f4ab56b7-6ec4-4073-8d92-ac7cc2e7a5df_Name">
    <vt:lpwstr>mipsl_General</vt:lpwstr>
  </property>
  <property fmtid="{D5CDD505-2E9C-101B-9397-08002B2CF9AE}" pid="6" name="MSIP_Label_f4ab56b7-6ec4-4073-8d92-ac7cc2e7a5df_SiteId">
    <vt:lpwstr>49dfc6a3-5fb7-49f4-adea-c54e725bb854</vt:lpwstr>
  </property>
  <property fmtid="{D5CDD505-2E9C-101B-9397-08002B2CF9AE}" pid="7" name="MSIP_Label_f4ab56b7-6ec4-4073-8d92-ac7cc2e7a5df_ActionId">
    <vt:lpwstr>a1d8d614-6c50-4efe-b9d0-c5239ac5f303</vt:lpwstr>
  </property>
  <property fmtid="{D5CDD505-2E9C-101B-9397-08002B2CF9AE}" pid="8" name="MSIP_Label_f4ab56b7-6ec4-4073-8d92-ac7cc2e7a5df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General</vt:lpwstr>
  </property>
</Properties>
</file>